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2" r:id="rId3"/>
    <p:sldId id="259" r:id="rId4"/>
    <p:sldId id="264" r:id="rId5"/>
    <p:sldId id="260" r:id="rId6"/>
    <p:sldId id="258" r:id="rId7"/>
    <p:sldId id="257" r:id="rId8"/>
    <p:sldId id="263" r:id="rId9"/>
    <p:sldId id="261" r:id="rId10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96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/>
              <a:t>Click to edit Master text styles</a:t>
            </a:r>
          </a:p>
          <a:p>
            <a:pPr lvl="1"/>
            <a:r>
              <a:rPr lang="ru-RU" noProof="0"/>
              <a:t>Second level</a:t>
            </a:r>
          </a:p>
          <a:p>
            <a:pPr lvl="2"/>
            <a:r>
              <a:rPr lang="ru-RU" noProof="0"/>
              <a:t>Third level</a:t>
            </a:r>
          </a:p>
          <a:p>
            <a:pPr lvl="3"/>
            <a:r>
              <a:rPr lang="ru-RU" noProof="0"/>
              <a:t>Fourth level</a:t>
            </a:r>
          </a:p>
          <a:p>
            <a:pPr lvl="4"/>
            <a:r>
              <a:rPr lang="ru-RU" noProof="0"/>
              <a:t>Fifth level</a:t>
            </a:r>
          </a:p>
        </p:txBody>
      </p:sp>
      <p:sp>
        <p:nvSpPr>
          <p:cNvPr id="696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96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21C018FF-86C4-4C79-BD4C-ABE02BDBABC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E5E51-FC4A-48A7-8F92-F584003FE23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454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E5E51-FC4A-48A7-8F92-F584003FE23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74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E5E51-FC4A-48A7-8F92-F584003FE23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926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62175" y="3357563"/>
            <a:ext cx="7162800" cy="1109662"/>
          </a:xfrm>
        </p:spPr>
        <p:txBody>
          <a:bodyPr/>
          <a:lstStyle>
            <a:lvl1pPr>
              <a:defRPr sz="3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62175" y="4100513"/>
            <a:ext cx="7162800" cy="696912"/>
          </a:xfrm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910388" y="1912938"/>
            <a:ext cx="1909762" cy="46132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76338" y="1912938"/>
            <a:ext cx="5581650" cy="4613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58911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74451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76338" y="2565400"/>
            <a:ext cx="3744912" cy="39608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073650" y="2565400"/>
            <a:ext cx="3746500" cy="39608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87450" y="1912938"/>
            <a:ext cx="6553200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76338" y="2565400"/>
            <a:ext cx="7643812" cy="396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2" r:id="rId12"/>
    <p:sldLayoutId id="2147483673" r:id="rId13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atsapi.web.nhl.com/api/v1/game/2019020541/feed/live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6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760806" y="3276600"/>
            <a:ext cx="6819900" cy="1109662"/>
          </a:xfrm>
          <a:noFill/>
        </p:spPr>
        <p:txBody>
          <a:bodyPr/>
          <a:lstStyle/>
          <a:p>
            <a:pPr eaLnBrk="1" hangingPunct="1"/>
            <a:r>
              <a:rPr lang="en-US" sz="2400" dirty="0"/>
              <a:t>Computer Science Programming Network</a:t>
            </a:r>
            <a:endParaRPr lang="uk-UA" sz="240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90114" y="4495800"/>
            <a:ext cx="3240087" cy="15001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Hosted by:</a:t>
            </a:r>
          </a:p>
          <a:p>
            <a:pPr>
              <a:lnSpc>
                <a:spcPct val="90000"/>
              </a:lnSpc>
            </a:pPr>
            <a:r>
              <a:rPr lang="en-US" dirty="0"/>
              <a:t>Saurabh Goyal Gideon Victor </a:t>
            </a:r>
            <a:r>
              <a:rPr lang="en-US" dirty="0" err="1"/>
              <a:t>Sungbae</a:t>
            </a:r>
            <a:r>
              <a:rPr lang="en-US" dirty="0"/>
              <a:t> Lee Johnseth Chong</a:t>
            </a:r>
            <a:endParaRPr lang="uk-UA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8C8F03-5F82-4CD3-96FA-D2AC87AEBE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114" y="1975975"/>
            <a:ext cx="5836521" cy="14530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97"/>
                    </a14:imgEffect>
                    <a14:imgEffect>
                      <a14:saturation sat="71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78750" y="6356351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2B598A9-98DB-4919-8118-E0FFA01B43B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BCB8E8-002F-4EDE-B1A5-2026C2CE650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21" y="6285230"/>
            <a:ext cx="1448680" cy="360655"/>
          </a:xfrm>
          <a:prstGeom prst="rect">
            <a:avLst/>
          </a:prstGeom>
        </p:spPr>
      </p:pic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72A85577-2B7F-4E8D-AB7F-8FAC8EE85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" y="1448593"/>
            <a:ext cx="8453999" cy="3960813"/>
          </a:xfrm>
        </p:spPr>
        <p:txBody>
          <a:bodyPr/>
          <a:lstStyle/>
          <a:p>
            <a:pPr marL="0" lvl="0" indent="0" algn="ctr">
              <a:buNone/>
            </a:pPr>
            <a:r>
              <a:rPr lang="en-US" b="1" dirty="0"/>
              <a:t>Game Summary</a:t>
            </a:r>
          </a:p>
          <a:p>
            <a:pPr marL="457200" lvl="1" indent="0">
              <a:buNone/>
            </a:pPr>
            <a:r>
              <a:rPr lang="en-US" dirty="0"/>
              <a:t>   Columbus Blue Jackets vs Los Angeles Kings</a:t>
            </a:r>
          </a:p>
          <a:p>
            <a:pPr marL="0" lvl="0" indent="0" algn="ctr">
              <a:buNone/>
            </a:pPr>
            <a:r>
              <a:rPr lang="en-US" sz="1800" dirty="0"/>
              <a:t>December 20, 2019</a:t>
            </a:r>
            <a:br>
              <a:rPr lang="en-US" sz="1800" dirty="0"/>
            </a:br>
            <a:endParaRPr lang="en-US" sz="1800" dirty="0"/>
          </a:p>
          <a:p>
            <a:r>
              <a:rPr lang="en-US" dirty="0"/>
              <a:t>Tools for Analysis</a:t>
            </a:r>
          </a:p>
          <a:p>
            <a:r>
              <a:rPr lang="en-US" dirty="0"/>
              <a:t>Our Code</a:t>
            </a:r>
          </a:p>
          <a:p>
            <a:r>
              <a:rPr lang="en-US" dirty="0"/>
              <a:t>Our Visualizations &amp; Website</a:t>
            </a:r>
          </a:p>
          <a:p>
            <a:r>
              <a:rPr lang="en-US" dirty="0"/>
              <a:t>Recap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B80B98C-0339-46C9-9CE3-5E45B11137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025" y="838200"/>
            <a:ext cx="4425950" cy="576876"/>
          </a:xfrm>
          <a:prstGeom prst="rect">
            <a:avLst/>
          </a:prstGeom>
        </p:spPr>
      </p:pic>
      <p:pic>
        <p:nvPicPr>
          <p:cNvPr id="1030" name="Picture 6" descr="https://ssl.gstatic.com/onebox/media/sports/logos/7lrK9CX_nZj_veEeleHTmg_96x96.png">
            <a:extLst>
              <a:ext uri="{FF2B5EF4-FFF2-40B4-BE49-F238E27FC236}">
                <a16:creationId xmlns:a16="http://schemas.microsoft.com/office/drawing/2014/main" id="{B128FEC2-7E9F-41A8-9CF4-9D72BFFBD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19" y="175260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sl.gstatic.com/onebox/media/sports/logos/74fKqDZ5DMq7qup120TeSQ_96x96.png">
            <a:extLst>
              <a:ext uri="{FF2B5EF4-FFF2-40B4-BE49-F238E27FC236}">
                <a16:creationId xmlns:a16="http://schemas.microsoft.com/office/drawing/2014/main" id="{2F7AC3D2-3864-4FDE-BAE8-21D3C2B52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5679" y="175260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256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78750" y="6356351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2B598A9-98DB-4919-8118-E0FFA01B43B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CB3CEC-D9A4-48DB-A811-D2004446A3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070" y="6263189"/>
            <a:ext cx="1448680" cy="360655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9C4CE56C-4132-45A2-A2E2-5B2FEF060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210" y="990600"/>
            <a:ext cx="6172200" cy="473018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E30DE31-DA82-4653-875E-854416A8A151}"/>
              </a:ext>
            </a:extLst>
          </p:cNvPr>
          <p:cNvSpPr txBox="1"/>
          <p:nvPr/>
        </p:nvSpPr>
        <p:spPr>
          <a:xfrm>
            <a:off x="3810000" y="2169236"/>
            <a:ext cx="54864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NHL’s Undocumented API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https://statsapi.web.nhl.com/api/v1/game/2019020541/feed/live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Flask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Web framework to build web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HTML</a:t>
            </a:r>
            <a:r>
              <a:rPr lang="en-US" dirty="0"/>
              <a:t>/</a:t>
            </a:r>
            <a:r>
              <a:rPr lang="en-US" b="1" dirty="0"/>
              <a:t>CSS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website and stylize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JavaScript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interactive charts to display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MongoDB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Used to store our data from NHL json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jQuery/Tooltip/</a:t>
            </a:r>
            <a:r>
              <a:rPr lang="en-US" b="1" dirty="0" err="1"/>
              <a:t>Plotly</a:t>
            </a:r>
            <a:endParaRPr lang="en-US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 create an interactive web page to display our data visualizations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463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DEB5F65-56B9-4030-8A36-CB39242CFF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21" y="6285230"/>
            <a:ext cx="1448680" cy="3606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AA9DB3-C20D-450E-A0EC-B389F414B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194" y="228600"/>
            <a:ext cx="5317612" cy="7038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1AA01AA-779C-4515-9CEC-1212A1AD6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1600200"/>
            <a:ext cx="4981575" cy="42386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0061D6E-8987-435B-BCD2-7F0180FC3F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6370" y="2743200"/>
            <a:ext cx="3790950" cy="235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2AE197-CF91-4692-B31D-F9CF4B72E1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21" y="6285230"/>
            <a:ext cx="1448680" cy="36065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58FC69-3BDB-4484-AAF5-B87749B7A0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194" y="228600"/>
            <a:ext cx="5317612" cy="70388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1544CB7-9766-4CED-A25B-226CFF9B7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1219200"/>
            <a:ext cx="3533775" cy="47148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6E9E7A8-44FC-4070-B530-DBE4F431D5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5827" y="1219200"/>
            <a:ext cx="42672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DBF03C-303D-4D8C-B8EE-D41ED59F45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21" y="6285230"/>
            <a:ext cx="1448680" cy="3606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B7AD22-4EAF-4592-936F-BFA7F95731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194" y="228600"/>
            <a:ext cx="5317612" cy="70388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8CAF13E-7212-4320-85D5-2BFB903D1D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1073956"/>
            <a:ext cx="7620000" cy="52112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DEB5F65-56B9-4030-8A36-CB39242CFF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21" y="6285230"/>
            <a:ext cx="1448680" cy="3606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AA9DB3-C20D-450E-A0EC-B389F414B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194" y="228600"/>
            <a:ext cx="5317612" cy="7038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6F8AFF1-9A5A-49D6-B0E7-716B8D1A1C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965" y="1524000"/>
            <a:ext cx="4943475" cy="45053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12EA741-A222-4C37-B02D-5463C119BE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8705" y="1524000"/>
            <a:ext cx="3962400" cy="45053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97"/>
                    </a14:imgEffect>
                    <a14:imgEffect>
                      <a14:saturation sat="71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78750" y="6356351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2B598A9-98DB-4919-8118-E0FFA01B43B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BCB8E8-002F-4EDE-B1A5-2026C2CE650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21" y="6285230"/>
            <a:ext cx="1448680" cy="3606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4F149C-4D47-4959-B173-855E8D1A16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30830"/>
            <a:ext cx="7562850" cy="11334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9CF7A-0659-470C-952C-CBF3F0F7D1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7" y="3903890"/>
            <a:ext cx="9144000" cy="7706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7BBBD53-28EF-4089-BFEE-4940FF96779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2790682"/>
            <a:ext cx="1423988" cy="46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815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5FB57F-658E-40BD-AF1E-9BE6ABDC09D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21" y="6285230"/>
            <a:ext cx="1448680" cy="3606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675BFE-B7EE-4F68-A227-0DA2641BF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304800"/>
            <a:ext cx="4743450" cy="9632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92BD098-2B3E-47BC-8757-FEBDF7652825}"/>
              </a:ext>
            </a:extLst>
          </p:cNvPr>
          <p:cNvSpPr txBox="1"/>
          <p:nvPr/>
        </p:nvSpPr>
        <p:spPr>
          <a:xfrm>
            <a:off x="1450145" y="1524000"/>
            <a:ext cx="7693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Columbus Blue Jackets defeated LA Kings 3-2 in Overtime</a:t>
            </a:r>
          </a:p>
        </p:txBody>
      </p:sp>
      <p:pic>
        <p:nvPicPr>
          <p:cNvPr id="15" name="Picture 6" descr="https://ssl.gstatic.com/onebox/media/sports/logos/7lrK9CX_nZj_veEeleHTmg_96x96.png">
            <a:extLst>
              <a:ext uri="{FF2B5EF4-FFF2-40B4-BE49-F238E27FC236}">
                <a16:creationId xmlns:a16="http://schemas.microsoft.com/office/drawing/2014/main" id="{B03622D1-DFC0-4889-ABC2-35C3C9156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056" y="1234858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0" descr="https://ssl.gstatic.com/onebox/media/sports/logos/74fKqDZ5DMq7qup120TeSQ_96x96.png">
            <a:extLst>
              <a:ext uri="{FF2B5EF4-FFF2-40B4-BE49-F238E27FC236}">
                <a16:creationId xmlns:a16="http://schemas.microsoft.com/office/drawing/2014/main" id="{98041F72-98A3-40BF-B04D-CEDC69A0B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126806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88BB9BA-0001-419C-93A5-C0F1B41731E8}"/>
              </a:ext>
            </a:extLst>
          </p:cNvPr>
          <p:cNvSpPr txBox="1"/>
          <p:nvPr/>
        </p:nvSpPr>
        <p:spPr>
          <a:xfrm>
            <a:off x="1816345" y="2093735"/>
            <a:ext cx="6705599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Key Factors for Blue Jackets Victory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More shots, more opportunities to score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Blue Jackets outshot the Kings 28-25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Winning majority of the faceoffs 40-30 (57.1% to 42.9%)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Win the possession battle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Blue Jackets had more takeaways (10-6) and less giveaways (6-7)</a:t>
            </a:r>
          </a:p>
          <a:p>
            <a:endParaRPr lang="en-US" dirty="0"/>
          </a:p>
          <a:p>
            <a:r>
              <a:rPr lang="en-US" sz="2000" b="1" dirty="0"/>
              <a:t>Key Factors for Kings Loss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Too many penalty kill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Kings doubled the Blue Jackets’ penalties and penalty minutes, 4-2 &amp; 8 min - 4 min, respectively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This created four Power Play Opportunities for the Blue Jackets, where they scored one Power Play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Out-hitting the Blue Jackets 25-18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Kings spent more time on defense than offense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674305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5">
      <a:dk1>
        <a:srgbClr val="111111"/>
      </a:dk1>
      <a:lt1>
        <a:srgbClr val="FFFFFF"/>
      </a:lt1>
      <a:dk2>
        <a:srgbClr val="000000"/>
      </a:dk2>
      <a:lt2>
        <a:srgbClr val="663300"/>
      </a:lt2>
      <a:accent1>
        <a:srgbClr val="FFCC99"/>
      </a:accent1>
      <a:accent2>
        <a:srgbClr val="800000"/>
      </a:accent2>
      <a:accent3>
        <a:srgbClr val="FFFFFF"/>
      </a:accent3>
      <a:accent4>
        <a:srgbClr val="0D0D0D"/>
      </a:accent4>
      <a:accent5>
        <a:srgbClr val="FFE2CA"/>
      </a:accent5>
      <a:accent6>
        <a:srgbClr val="730000"/>
      </a:accent6>
      <a:hlink>
        <a:srgbClr val="FFCC66"/>
      </a:hlink>
      <a:folHlink>
        <a:srgbClr val="EAEAEA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111111"/>
        </a:dk1>
        <a:lt1>
          <a:srgbClr val="FFFFFF"/>
        </a:lt1>
        <a:dk2>
          <a:srgbClr val="000000"/>
        </a:dk2>
        <a:lt2>
          <a:srgbClr val="800000"/>
        </a:lt2>
        <a:accent1>
          <a:srgbClr val="CC0000"/>
        </a:accent1>
        <a:accent2>
          <a:srgbClr val="FFFF99"/>
        </a:accent2>
        <a:accent3>
          <a:srgbClr val="FFFFFF"/>
        </a:accent3>
        <a:accent4>
          <a:srgbClr val="0D0D0D"/>
        </a:accent4>
        <a:accent5>
          <a:srgbClr val="E2AAAA"/>
        </a:accent5>
        <a:accent6>
          <a:srgbClr val="E7E78A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111111"/>
        </a:dk1>
        <a:lt1>
          <a:srgbClr val="FFFFFF"/>
        </a:lt1>
        <a:dk2>
          <a:srgbClr val="000000"/>
        </a:dk2>
        <a:lt2>
          <a:srgbClr val="993300"/>
        </a:lt2>
        <a:accent1>
          <a:srgbClr val="FFCC66"/>
        </a:accent1>
        <a:accent2>
          <a:srgbClr val="FF6600"/>
        </a:accent2>
        <a:accent3>
          <a:srgbClr val="FFFFFF"/>
        </a:accent3>
        <a:accent4>
          <a:srgbClr val="0D0D0D"/>
        </a:accent4>
        <a:accent5>
          <a:srgbClr val="FFE2B8"/>
        </a:accent5>
        <a:accent6>
          <a:srgbClr val="E75C00"/>
        </a:accent6>
        <a:hlink>
          <a:srgbClr val="FF993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111111"/>
        </a:dk1>
        <a:lt1>
          <a:srgbClr val="FFFFFF"/>
        </a:lt1>
        <a:dk2>
          <a:srgbClr val="000000"/>
        </a:dk2>
        <a:lt2>
          <a:srgbClr val="996633"/>
        </a:lt2>
        <a:accent1>
          <a:srgbClr val="FFCC66"/>
        </a:accent1>
        <a:accent2>
          <a:srgbClr val="800000"/>
        </a:accent2>
        <a:accent3>
          <a:srgbClr val="FFFFFF"/>
        </a:accent3>
        <a:accent4>
          <a:srgbClr val="0D0D0D"/>
        </a:accent4>
        <a:accent5>
          <a:srgbClr val="FFE2B8"/>
        </a:accent5>
        <a:accent6>
          <a:srgbClr val="730000"/>
        </a:accent6>
        <a:hlink>
          <a:srgbClr val="FF993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111111"/>
        </a:dk1>
        <a:lt1>
          <a:srgbClr val="FFFFFF"/>
        </a:lt1>
        <a:dk2>
          <a:srgbClr val="000000"/>
        </a:dk2>
        <a:lt2>
          <a:srgbClr val="663300"/>
        </a:lt2>
        <a:accent1>
          <a:srgbClr val="FF9966"/>
        </a:accent1>
        <a:accent2>
          <a:srgbClr val="800000"/>
        </a:accent2>
        <a:accent3>
          <a:srgbClr val="FFFFFF"/>
        </a:accent3>
        <a:accent4>
          <a:srgbClr val="0D0D0D"/>
        </a:accent4>
        <a:accent5>
          <a:srgbClr val="FFCAB8"/>
        </a:accent5>
        <a:accent6>
          <a:srgbClr val="730000"/>
        </a:accent6>
        <a:hlink>
          <a:srgbClr val="FFCC66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111111"/>
        </a:dk1>
        <a:lt1>
          <a:srgbClr val="FFFFFF"/>
        </a:lt1>
        <a:dk2>
          <a:srgbClr val="000000"/>
        </a:dk2>
        <a:lt2>
          <a:srgbClr val="663300"/>
        </a:lt2>
        <a:accent1>
          <a:srgbClr val="FFCC99"/>
        </a:accent1>
        <a:accent2>
          <a:srgbClr val="800000"/>
        </a:accent2>
        <a:accent3>
          <a:srgbClr val="FFFFFF"/>
        </a:accent3>
        <a:accent4>
          <a:srgbClr val="0D0D0D"/>
        </a:accent4>
        <a:accent5>
          <a:srgbClr val="FFE2CA"/>
        </a:accent5>
        <a:accent6>
          <a:srgbClr val="730000"/>
        </a:accent6>
        <a:hlink>
          <a:srgbClr val="FFCC66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208</TotalTime>
  <Words>225</Words>
  <Application>Microsoft Office PowerPoint</Application>
  <PresentationFormat>On-screen Show (4:3)</PresentationFormat>
  <Paragraphs>42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template</vt:lpstr>
      <vt:lpstr>Computer Science Programming Network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Johnseth Chong</dc:creator>
  <cp:lastModifiedBy>Johnseth Chong</cp:lastModifiedBy>
  <cp:revision>46</cp:revision>
  <dcterms:created xsi:type="dcterms:W3CDTF">2020-01-11T17:43:03Z</dcterms:created>
  <dcterms:modified xsi:type="dcterms:W3CDTF">2020-01-11T21:19:02Z</dcterms:modified>
</cp:coreProperties>
</file>

<file path=docProps/thumbnail.jpeg>
</file>